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0" r:id="rId3"/>
    <p:sldId id="267" r:id="rId4"/>
    <p:sldId id="268" r:id="rId5"/>
    <p:sldId id="270" r:id="rId6"/>
    <p:sldId id="26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623" autoAdjust="0"/>
  </p:normalViewPr>
  <p:slideViewPr>
    <p:cSldViewPr>
      <p:cViewPr varScale="1">
        <p:scale>
          <a:sx n="104" d="100"/>
          <a:sy n="104" d="100"/>
        </p:scale>
        <p:origin x="1824" y="11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5B84AC-6387-4ED3-A09C-C342625E1224}" type="datetimeFigureOut">
              <a:rPr lang="en-GB" smtClean="0"/>
              <a:t>20/06/2021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6A6518-60BF-421D-9003-0470C79935BF}" type="slidenum">
              <a:rPr lang="en-GB" smtClean="0"/>
              <a:t>‹#›</a:t>
            </a:fld>
            <a:endParaRPr lang="en-GB"/>
          </a:p>
        </p:txBody>
      </p:sp>
    </p:spTree>
    <p:extLst>
      <p:ext uri="{BB962C8B-B14F-4D97-AF65-F5344CB8AC3E}">
        <p14:creationId xmlns:p14="http://schemas.microsoft.com/office/powerpoint/2010/main" val="1550318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B6A6518-60BF-421D-9003-0470C79935BF}" type="slidenum">
              <a:rPr lang="en-GB" smtClean="0"/>
              <a:t>1</a:t>
            </a:fld>
            <a:endParaRPr lang="en-GB"/>
          </a:p>
        </p:txBody>
      </p:sp>
    </p:spTree>
    <p:extLst>
      <p:ext uri="{BB962C8B-B14F-4D97-AF65-F5344CB8AC3E}">
        <p14:creationId xmlns:p14="http://schemas.microsoft.com/office/powerpoint/2010/main" val="1486623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B6A6518-60BF-421D-9003-0470C79935BF}" type="slidenum">
              <a:rPr lang="en-GB" smtClean="0"/>
              <a:t>2</a:t>
            </a:fld>
            <a:endParaRPr lang="en-GB"/>
          </a:p>
        </p:txBody>
      </p:sp>
    </p:spTree>
    <p:extLst>
      <p:ext uri="{BB962C8B-B14F-4D97-AF65-F5344CB8AC3E}">
        <p14:creationId xmlns:p14="http://schemas.microsoft.com/office/powerpoint/2010/main" val="417354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B6A6518-60BF-421D-9003-0470C79935BF}" type="slidenum">
              <a:rPr lang="en-GB" smtClean="0"/>
              <a:t>3</a:t>
            </a:fld>
            <a:endParaRPr lang="en-GB"/>
          </a:p>
        </p:txBody>
      </p:sp>
    </p:spTree>
    <p:extLst>
      <p:ext uri="{BB962C8B-B14F-4D97-AF65-F5344CB8AC3E}">
        <p14:creationId xmlns:p14="http://schemas.microsoft.com/office/powerpoint/2010/main" val="1023345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B6A6518-60BF-421D-9003-0470C79935BF}" type="slidenum">
              <a:rPr lang="en-GB" smtClean="0"/>
              <a:t>4</a:t>
            </a:fld>
            <a:endParaRPr lang="en-GB"/>
          </a:p>
        </p:txBody>
      </p:sp>
    </p:spTree>
    <p:extLst>
      <p:ext uri="{BB962C8B-B14F-4D97-AF65-F5344CB8AC3E}">
        <p14:creationId xmlns:p14="http://schemas.microsoft.com/office/powerpoint/2010/main" val="2103757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Animated slide</a:t>
            </a:r>
          </a:p>
          <a:p>
            <a:endParaRPr lang="en-GB" dirty="0"/>
          </a:p>
          <a:p>
            <a:r>
              <a:rPr lang="en-GB" dirty="0"/>
              <a:t>1</a:t>
            </a:r>
            <a:r>
              <a:rPr lang="en-GB" baseline="30000" dirty="0"/>
              <a:t>st</a:t>
            </a:r>
            <a:r>
              <a:rPr lang="en-GB" dirty="0"/>
              <a:t> click:  Living Christ’s Story </a:t>
            </a:r>
          </a:p>
          <a:p>
            <a:r>
              <a:rPr lang="en-GB" dirty="0"/>
              <a:t>2</a:t>
            </a:r>
            <a:r>
              <a:rPr lang="en-GB" baseline="30000" dirty="0"/>
              <a:t>nd</a:t>
            </a:r>
            <a:r>
              <a:rPr lang="en-GB" dirty="0"/>
              <a:t> click:</a:t>
            </a:r>
            <a:r>
              <a:rPr lang="en-GB" baseline="0" dirty="0"/>
              <a:t>  2016 initiatives – Multiply, Mustard Seed, Children and Youth, Generous Giving</a:t>
            </a:r>
          </a:p>
          <a:p>
            <a:r>
              <a:rPr lang="en-GB" baseline="0" dirty="0"/>
              <a:t>3</a:t>
            </a:r>
            <a:r>
              <a:rPr lang="en-GB" baseline="30000" dirty="0"/>
              <a:t>rd</a:t>
            </a:r>
            <a:r>
              <a:rPr lang="en-GB" baseline="0" dirty="0"/>
              <a:t> click:  consultation ideas – two main headings – Reimagining M&amp;M and Transforming R.  Under those headings we heard real enthusiasm for a few key ideas:  Growing Lay Leaders, Festival Churches, Joint PCCs.  And we also heard how we have to begin to rethink how we fund our churches and diocese so we need to think carefully about the cost of ministry and about how we raise money to pay for mission, ministry and support costs.  There were other ideas too which you can find in the Toolbox which might help you in the place where you are.  </a:t>
            </a:r>
          </a:p>
          <a:p>
            <a:r>
              <a:rPr lang="en-GB" baseline="0" dirty="0"/>
              <a:t>Click 4:  and some new emerging ideas:  how do we learn from the last year – what might a post COVID church look like as we integrate digital ways of reaching and growing with local ‘in-person’ ways of being church.  And the increasingly important topic of the Green Agenda – on the hearts of many Christians but also resonates with our communities, especially younger people.  Starting to see that we may have to make big changes to the way we are church in the next 10 years to meet Government and church-wide targets for energy use.  </a:t>
            </a:r>
            <a:endParaRPr lang="en-GB" dirty="0"/>
          </a:p>
        </p:txBody>
      </p:sp>
      <p:sp>
        <p:nvSpPr>
          <p:cNvPr id="4" name="Slide Number Placeholder 3"/>
          <p:cNvSpPr>
            <a:spLocks noGrp="1"/>
          </p:cNvSpPr>
          <p:nvPr>
            <p:ph type="sldNum" sz="quarter" idx="10"/>
          </p:nvPr>
        </p:nvSpPr>
        <p:spPr/>
        <p:txBody>
          <a:bodyPr/>
          <a:lstStyle/>
          <a:p>
            <a:fld id="{EB6A6518-60BF-421D-9003-0470C79935BF}" type="slidenum">
              <a:rPr lang="en-GB" smtClean="0"/>
              <a:t>5</a:t>
            </a:fld>
            <a:endParaRPr lang="en-GB"/>
          </a:p>
        </p:txBody>
      </p:sp>
    </p:spTree>
    <p:extLst>
      <p:ext uri="{BB962C8B-B14F-4D97-AF65-F5344CB8AC3E}">
        <p14:creationId xmlns:p14="http://schemas.microsoft.com/office/powerpoint/2010/main" val="4288060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Maybe helpful to see it like a tree:</a:t>
            </a:r>
          </a:p>
          <a:p>
            <a:endParaRPr lang="en-GB" dirty="0"/>
          </a:p>
          <a:p>
            <a:r>
              <a:rPr lang="en-GB" dirty="0"/>
              <a:t>All the things from the previous slide but added a couple of extra ‘national Church’ agenda items which may also impact your planning: Living in Love and Faith and Lament to Action.  Even though not part of the Living Christ’s Story strategy,</a:t>
            </a:r>
            <a:r>
              <a:rPr lang="en-GB" baseline="0" dirty="0"/>
              <a:t> are really important issues we need to address as a national church</a:t>
            </a:r>
            <a:endParaRPr lang="en-GB" dirty="0"/>
          </a:p>
        </p:txBody>
      </p:sp>
      <p:sp>
        <p:nvSpPr>
          <p:cNvPr id="4" name="Slide Number Placeholder 3"/>
          <p:cNvSpPr>
            <a:spLocks noGrp="1"/>
          </p:cNvSpPr>
          <p:nvPr>
            <p:ph type="sldNum" sz="quarter" idx="10"/>
          </p:nvPr>
        </p:nvSpPr>
        <p:spPr/>
        <p:txBody>
          <a:bodyPr/>
          <a:lstStyle/>
          <a:p>
            <a:fld id="{EB6A6518-60BF-421D-9003-0470C79935BF}" type="slidenum">
              <a:rPr lang="en-GB" smtClean="0"/>
              <a:t>6</a:t>
            </a:fld>
            <a:endParaRPr lang="en-GB"/>
          </a:p>
        </p:txBody>
      </p:sp>
    </p:spTree>
    <p:extLst>
      <p:ext uri="{BB962C8B-B14F-4D97-AF65-F5344CB8AC3E}">
        <p14:creationId xmlns:p14="http://schemas.microsoft.com/office/powerpoint/2010/main" val="1191610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4FB809A-5E56-4A3C-8909-88461A4A3F52}" type="datetimeFigureOut">
              <a:rPr lang="en-GB" smtClean="0"/>
              <a:t>20/06/2021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5E586F-4CBE-450C-A45B-AE1B758E081C}" type="slidenum">
              <a:rPr lang="en-GB" smtClean="0"/>
              <a:t>‹#›</a:t>
            </a:fld>
            <a:endParaRPr lang="en-GB"/>
          </a:p>
        </p:txBody>
      </p:sp>
    </p:spTree>
    <p:extLst>
      <p:ext uri="{BB962C8B-B14F-4D97-AF65-F5344CB8AC3E}">
        <p14:creationId xmlns:p14="http://schemas.microsoft.com/office/powerpoint/2010/main" val="3569582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4FB809A-5E56-4A3C-8909-88461A4A3F52}" type="datetimeFigureOut">
              <a:rPr lang="en-GB" smtClean="0"/>
              <a:t>20/06/2021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5E586F-4CBE-450C-A45B-AE1B758E081C}" type="slidenum">
              <a:rPr lang="en-GB" smtClean="0"/>
              <a:t>‹#›</a:t>
            </a:fld>
            <a:endParaRPr lang="en-GB"/>
          </a:p>
        </p:txBody>
      </p:sp>
    </p:spTree>
    <p:extLst>
      <p:ext uri="{BB962C8B-B14F-4D97-AF65-F5344CB8AC3E}">
        <p14:creationId xmlns:p14="http://schemas.microsoft.com/office/powerpoint/2010/main" val="456266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4FB809A-5E56-4A3C-8909-88461A4A3F52}" type="datetimeFigureOut">
              <a:rPr lang="en-GB" smtClean="0"/>
              <a:t>20/06/2021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5E586F-4CBE-450C-A45B-AE1B758E081C}" type="slidenum">
              <a:rPr lang="en-GB" smtClean="0"/>
              <a:t>‹#›</a:t>
            </a:fld>
            <a:endParaRPr lang="en-GB"/>
          </a:p>
        </p:txBody>
      </p:sp>
    </p:spTree>
    <p:extLst>
      <p:ext uri="{BB962C8B-B14F-4D97-AF65-F5344CB8AC3E}">
        <p14:creationId xmlns:p14="http://schemas.microsoft.com/office/powerpoint/2010/main" val="764976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4FB809A-5E56-4A3C-8909-88461A4A3F52}" type="datetimeFigureOut">
              <a:rPr lang="en-GB" smtClean="0"/>
              <a:t>20/06/2021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5E586F-4CBE-450C-A45B-AE1B758E081C}" type="slidenum">
              <a:rPr lang="en-GB" smtClean="0"/>
              <a:t>‹#›</a:t>
            </a:fld>
            <a:endParaRPr lang="en-GB"/>
          </a:p>
        </p:txBody>
      </p:sp>
    </p:spTree>
    <p:extLst>
      <p:ext uri="{BB962C8B-B14F-4D97-AF65-F5344CB8AC3E}">
        <p14:creationId xmlns:p14="http://schemas.microsoft.com/office/powerpoint/2010/main" val="1175517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FB809A-5E56-4A3C-8909-88461A4A3F52}" type="datetimeFigureOut">
              <a:rPr lang="en-GB" smtClean="0"/>
              <a:t>20/06/2021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5E586F-4CBE-450C-A45B-AE1B758E081C}" type="slidenum">
              <a:rPr lang="en-GB" smtClean="0"/>
              <a:t>‹#›</a:t>
            </a:fld>
            <a:endParaRPr lang="en-GB"/>
          </a:p>
        </p:txBody>
      </p:sp>
    </p:spTree>
    <p:extLst>
      <p:ext uri="{BB962C8B-B14F-4D97-AF65-F5344CB8AC3E}">
        <p14:creationId xmlns:p14="http://schemas.microsoft.com/office/powerpoint/2010/main" val="2090238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4FB809A-5E56-4A3C-8909-88461A4A3F52}" type="datetimeFigureOut">
              <a:rPr lang="en-GB" smtClean="0"/>
              <a:t>20/06/2021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5E586F-4CBE-450C-A45B-AE1B758E081C}" type="slidenum">
              <a:rPr lang="en-GB" smtClean="0"/>
              <a:t>‹#›</a:t>
            </a:fld>
            <a:endParaRPr lang="en-GB"/>
          </a:p>
        </p:txBody>
      </p:sp>
    </p:spTree>
    <p:extLst>
      <p:ext uri="{BB962C8B-B14F-4D97-AF65-F5344CB8AC3E}">
        <p14:creationId xmlns:p14="http://schemas.microsoft.com/office/powerpoint/2010/main" val="1644100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4FB809A-5E56-4A3C-8909-88461A4A3F52}" type="datetimeFigureOut">
              <a:rPr lang="en-GB" smtClean="0"/>
              <a:t>20/06/2021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35E586F-4CBE-450C-A45B-AE1B758E081C}" type="slidenum">
              <a:rPr lang="en-GB" smtClean="0"/>
              <a:t>‹#›</a:t>
            </a:fld>
            <a:endParaRPr lang="en-GB"/>
          </a:p>
        </p:txBody>
      </p:sp>
    </p:spTree>
    <p:extLst>
      <p:ext uri="{BB962C8B-B14F-4D97-AF65-F5344CB8AC3E}">
        <p14:creationId xmlns:p14="http://schemas.microsoft.com/office/powerpoint/2010/main" val="487545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4FB809A-5E56-4A3C-8909-88461A4A3F52}" type="datetimeFigureOut">
              <a:rPr lang="en-GB" smtClean="0"/>
              <a:t>20/06/2021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35E586F-4CBE-450C-A45B-AE1B758E081C}" type="slidenum">
              <a:rPr lang="en-GB" smtClean="0"/>
              <a:t>‹#›</a:t>
            </a:fld>
            <a:endParaRPr lang="en-GB"/>
          </a:p>
        </p:txBody>
      </p:sp>
    </p:spTree>
    <p:extLst>
      <p:ext uri="{BB962C8B-B14F-4D97-AF65-F5344CB8AC3E}">
        <p14:creationId xmlns:p14="http://schemas.microsoft.com/office/powerpoint/2010/main" val="3868930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FB809A-5E56-4A3C-8909-88461A4A3F52}" type="datetimeFigureOut">
              <a:rPr lang="en-GB" smtClean="0"/>
              <a:t>20/06/2021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35E586F-4CBE-450C-A45B-AE1B758E081C}" type="slidenum">
              <a:rPr lang="en-GB" smtClean="0"/>
              <a:t>‹#›</a:t>
            </a:fld>
            <a:endParaRPr lang="en-GB"/>
          </a:p>
        </p:txBody>
      </p:sp>
    </p:spTree>
    <p:extLst>
      <p:ext uri="{BB962C8B-B14F-4D97-AF65-F5344CB8AC3E}">
        <p14:creationId xmlns:p14="http://schemas.microsoft.com/office/powerpoint/2010/main" val="3457027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FB809A-5E56-4A3C-8909-88461A4A3F52}" type="datetimeFigureOut">
              <a:rPr lang="en-GB" smtClean="0"/>
              <a:t>20/06/2021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5E586F-4CBE-450C-A45B-AE1B758E081C}" type="slidenum">
              <a:rPr lang="en-GB" smtClean="0"/>
              <a:t>‹#›</a:t>
            </a:fld>
            <a:endParaRPr lang="en-GB"/>
          </a:p>
        </p:txBody>
      </p:sp>
    </p:spTree>
    <p:extLst>
      <p:ext uri="{BB962C8B-B14F-4D97-AF65-F5344CB8AC3E}">
        <p14:creationId xmlns:p14="http://schemas.microsoft.com/office/powerpoint/2010/main" val="2259796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FB809A-5E56-4A3C-8909-88461A4A3F52}" type="datetimeFigureOut">
              <a:rPr lang="en-GB" smtClean="0"/>
              <a:t>20/06/2021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5E586F-4CBE-450C-A45B-AE1B758E081C}" type="slidenum">
              <a:rPr lang="en-GB" smtClean="0"/>
              <a:t>‹#›</a:t>
            </a:fld>
            <a:endParaRPr lang="en-GB"/>
          </a:p>
        </p:txBody>
      </p:sp>
    </p:spTree>
    <p:extLst>
      <p:ext uri="{BB962C8B-B14F-4D97-AF65-F5344CB8AC3E}">
        <p14:creationId xmlns:p14="http://schemas.microsoft.com/office/powerpoint/2010/main" val="1311166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FB809A-5E56-4A3C-8909-88461A4A3F52}" type="datetimeFigureOut">
              <a:rPr lang="en-GB" smtClean="0"/>
              <a:t>20/06/2021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E586F-4CBE-450C-A45B-AE1B758E081C}" type="slidenum">
              <a:rPr lang="en-GB" smtClean="0"/>
              <a:t>‹#›</a:t>
            </a:fld>
            <a:endParaRPr lang="en-GB"/>
          </a:p>
        </p:txBody>
      </p:sp>
    </p:spTree>
    <p:extLst>
      <p:ext uri="{BB962C8B-B14F-4D97-AF65-F5344CB8AC3E}">
        <p14:creationId xmlns:p14="http://schemas.microsoft.com/office/powerpoint/2010/main" val="19828457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24944"/>
            <a:ext cx="7772400" cy="1470025"/>
          </a:xfrm>
        </p:spPr>
        <p:txBody>
          <a:bodyPr>
            <a:normAutofit fontScale="90000"/>
          </a:bodyPr>
          <a:lstStyle/>
          <a:p>
            <a:r>
              <a:rPr lang="en-GB" dirty="0"/>
              <a:t>Living Christ’s Story</a:t>
            </a:r>
            <a:br>
              <a:rPr lang="en-GB" dirty="0"/>
            </a:br>
            <a:br>
              <a:rPr lang="en-GB" dirty="0"/>
            </a:br>
            <a:br>
              <a:rPr lang="en-GB" dirty="0"/>
            </a:br>
            <a:r>
              <a:rPr lang="en-GB" sz="2400" dirty="0"/>
              <a:t>Deanery Synod Presentation</a:t>
            </a:r>
            <a:br>
              <a:rPr lang="en-GB" sz="2400" dirty="0"/>
            </a:br>
            <a:r>
              <a:rPr lang="en-GB" sz="2400" dirty="0"/>
              <a:t>June 2021</a:t>
            </a:r>
          </a:p>
        </p:txBody>
      </p:sp>
      <p:sp>
        <p:nvSpPr>
          <p:cNvPr id="3" name="Subtitle 2"/>
          <p:cNvSpPr>
            <a:spLocks noGrp="1"/>
          </p:cNvSpPr>
          <p:nvPr>
            <p:ph type="subTitle" idx="1"/>
          </p:nvPr>
        </p:nvSpPr>
        <p:spPr/>
        <p:txBody>
          <a:bodyPr>
            <a:normAutofit/>
          </a:bodyPr>
          <a:lstStyle/>
          <a:p>
            <a:r>
              <a:rPr lang="en-GB" dirty="0"/>
              <a:t> </a:t>
            </a:r>
          </a:p>
        </p:txBody>
      </p:sp>
    </p:spTree>
    <p:extLst>
      <p:ext uri="{BB962C8B-B14F-4D97-AF65-F5344CB8AC3E}">
        <p14:creationId xmlns:p14="http://schemas.microsoft.com/office/powerpoint/2010/main" val="984011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161231"/>
            <a:ext cx="8229600" cy="922114"/>
          </a:xfrm>
        </p:spPr>
        <p:txBody>
          <a:bodyPr>
            <a:normAutofit/>
          </a:bodyPr>
          <a:lstStyle/>
          <a:p>
            <a:pPr algn="l"/>
            <a:r>
              <a:rPr lang="en-GB" sz="3200" dirty="0"/>
              <a:t>What is ‘Living Christ’s Story’?</a:t>
            </a:r>
          </a:p>
        </p:txBody>
      </p:sp>
      <p:sp>
        <p:nvSpPr>
          <p:cNvPr id="5" name="Rounded Rectangle 4"/>
          <p:cNvSpPr/>
          <p:nvPr/>
        </p:nvSpPr>
        <p:spPr>
          <a:xfrm>
            <a:off x="6588224" y="161231"/>
            <a:ext cx="2524730" cy="11795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Living Christ’s Story</a:t>
            </a:r>
          </a:p>
          <a:p>
            <a:pPr algn="ctr"/>
            <a:r>
              <a:rPr lang="en-GB" dirty="0"/>
              <a:t>Becoming, Reaching, Growing, Transforming </a:t>
            </a:r>
          </a:p>
        </p:txBody>
      </p:sp>
      <p:sp>
        <p:nvSpPr>
          <p:cNvPr id="3" name="TextBox 2"/>
          <p:cNvSpPr txBox="1"/>
          <p:nvPr/>
        </p:nvSpPr>
        <p:spPr>
          <a:xfrm>
            <a:off x="374848" y="1916832"/>
            <a:ext cx="8517632" cy="3108543"/>
          </a:xfrm>
          <a:prstGeom prst="rect">
            <a:avLst/>
          </a:prstGeom>
          <a:noFill/>
        </p:spPr>
        <p:txBody>
          <a:bodyPr wrap="square" rtlCol="0">
            <a:spAutoFit/>
          </a:bodyPr>
          <a:lstStyle/>
          <a:p>
            <a:pPr marL="457200" indent="-457200">
              <a:buFont typeface="+mj-lt"/>
              <a:buAutoNum type="arabicPeriod"/>
            </a:pPr>
            <a:r>
              <a:rPr lang="en-GB" sz="2800" dirty="0"/>
              <a:t>Everything we do is in the context of </a:t>
            </a:r>
            <a:br>
              <a:rPr lang="en-GB" sz="2800" dirty="0"/>
            </a:br>
            <a:r>
              <a:rPr lang="en-GB" sz="2800" dirty="0"/>
              <a:t>     ‘Becoming more like Christ’</a:t>
            </a:r>
            <a:br>
              <a:rPr lang="en-GB" sz="2800" dirty="0"/>
            </a:br>
            <a:endParaRPr lang="en-GB" sz="2800" dirty="0"/>
          </a:p>
          <a:p>
            <a:pPr marL="800100" lvl="1" indent="-342900">
              <a:buFont typeface="Arial" panose="020B0604020202020204" pitchFamily="34" charset="0"/>
              <a:buChar char="•"/>
            </a:pPr>
            <a:r>
              <a:rPr lang="en-GB" sz="2800" dirty="0"/>
              <a:t>As individuals</a:t>
            </a:r>
          </a:p>
          <a:p>
            <a:pPr marL="800100" lvl="1" indent="-342900">
              <a:buFont typeface="Arial" panose="020B0604020202020204" pitchFamily="34" charset="0"/>
              <a:buChar char="•"/>
            </a:pPr>
            <a:r>
              <a:rPr lang="en-GB" sz="2800" dirty="0"/>
              <a:t>As communities of faith </a:t>
            </a:r>
          </a:p>
          <a:p>
            <a:pPr marL="800100" lvl="1" indent="-342900">
              <a:buFont typeface="Arial" panose="020B0604020202020204" pitchFamily="34" charset="0"/>
              <a:buChar char="•"/>
            </a:pPr>
            <a:r>
              <a:rPr lang="en-GB" sz="2800" dirty="0"/>
              <a:t>As the Church of England in this place</a:t>
            </a:r>
          </a:p>
          <a:p>
            <a:pPr lvl="1"/>
            <a:endParaRPr lang="en-GB" sz="2800" i="1" dirty="0"/>
          </a:p>
        </p:txBody>
      </p:sp>
    </p:spTree>
    <p:extLst>
      <p:ext uri="{BB962C8B-B14F-4D97-AF65-F5344CB8AC3E}">
        <p14:creationId xmlns:p14="http://schemas.microsoft.com/office/powerpoint/2010/main" val="2321317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161231"/>
            <a:ext cx="8229600" cy="922114"/>
          </a:xfrm>
        </p:spPr>
        <p:txBody>
          <a:bodyPr>
            <a:normAutofit/>
          </a:bodyPr>
          <a:lstStyle/>
          <a:p>
            <a:pPr algn="l"/>
            <a:r>
              <a:rPr lang="en-GB" sz="3200" dirty="0"/>
              <a:t>What is ‘Living Christ’s Story’? </a:t>
            </a:r>
          </a:p>
        </p:txBody>
      </p:sp>
      <p:sp>
        <p:nvSpPr>
          <p:cNvPr id="5" name="Rounded Rectangle 4"/>
          <p:cNvSpPr/>
          <p:nvPr/>
        </p:nvSpPr>
        <p:spPr>
          <a:xfrm>
            <a:off x="6588224" y="161231"/>
            <a:ext cx="2524730" cy="11795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Living Christ’s Story</a:t>
            </a:r>
          </a:p>
          <a:p>
            <a:pPr algn="ctr"/>
            <a:r>
              <a:rPr lang="en-GB" dirty="0"/>
              <a:t>Becoming, Reaching, Growing, Transforming </a:t>
            </a:r>
          </a:p>
        </p:txBody>
      </p:sp>
      <p:sp>
        <p:nvSpPr>
          <p:cNvPr id="3" name="TextBox 2"/>
          <p:cNvSpPr txBox="1"/>
          <p:nvPr/>
        </p:nvSpPr>
        <p:spPr>
          <a:xfrm>
            <a:off x="374848" y="1556792"/>
            <a:ext cx="8517632" cy="5262979"/>
          </a:xfrm>
          <a:prstGeom prst="rect">
            <a:avLst/>
          </a:prstGeom>
          <a:noFill/>
        </p:spPr>
        <p:txBody>
          <a:bodyPr wrap="square" rtlCol="0">
            <a:spAutoFit/>
          </a:bodyPr>
          <a:lstStyle/>
          <a:p>
            <a:pPr marL="514350" indent="-514350">
              <a:buFont typeface="+mj-lt"/>
              <a:buAutoNum type="arabicPeriod" startAt="2"/>
            </a:pPr>
            <a:r>
              <a:rPr lang="en-GB" sz="2800" dirty="0"/>
              <a:t>Christ’s Story is told and lived out in lots of different ways, in different places, by different people</a:t>
            </a:r>
          </a:p>
          <a:p>
            <a:pPr marL="914400" lvl="1" indent="-457200">
              <a:buFont typeface="Arial" panose="020B0604020202020204" pitchFamily="34" charset="0"/>
              <a:buChar char="•"/>
            </a:pPr>
            <a:r>
              <a:rPr lang="en-GB" sz="2800" dirty="0"/>
              <a:t>Creation – Fall – Redemption – Re-creation: living in the now and not yet of the resurrection </a:t>
            </a:r>
          </a:p>
          <a:p>
            <a:pPr marL="914400" lvl="1" indent="-457200">
              <a:buFont typeface="Arial" panose="020B0604020202020204" pitchFamily="34" charset="0"/>
              <a:buChar char="•"/>
            </a:pPr>
            <a:r>
              <a:rPr lang="en-GB" sz="2800" dirty="0"/>
              <a:t>Following Jesus – living as his disciples and as his apostles</a:t>
            </a:r>
          </a:p>
          <a:p>
            <a:pPr marL="914400" lvl="1" indent="-457200">
              <a:buFont typeface="Arial" panose="020B0604020202020204" pitchFamily="34" charset="0"/>
              <a:buChar char="•"/>
            </a:pPr>
            <a:r>
              <a:rPr lang="en-GB" sz="2800" dirty="0"/>
              <a:t>Living out the ‘5 marks of mission’ – Tell, Teach, Tend, Transform, Treasure</a:t>
            </a:r>
          </a:p>
          <a:p>
            <a:pPr lvl="1"/>
            <a:endParaRPr lang="en-GB" sz="2800" i="1" dirty="0"/>
          </a:p>
          <a:p>
            <a:pPr lvl="1"/>
            <a:r>
              <a:rPr lang="en-GB" sz="2800" i="1" dirty="0"/>
              <a:t>What is your ‘story’ and what is the story lived by those in your place? </a:t>
            </a:r>
          </a:p>
          <a:p>
            <a:pPr marL="914400" lvl="1" indent="-457200">
              <a:buFont typeface="Arial" panose="020B0604020202020204" pitchFamily="34" charset="0"/>
              <a:buChar char="•"/>
            </a:pPr>
            <a:endParaRPr lang="en-GB" sz="2800" dirty="0"/>
          </a:p>
        </p:txBody>
      </p:sp>
    </p:spTree>
    <p:extLst>
      <p:ext uri="{BB962C8B-B14F-4D97-AF65-F5344CB8AC3E}">
        <p14:creationId xmlns:p14="http://schemas.microsoft.com/office/powerpoint/2010/main" val="2515227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161231"/>
            <a:ext cx="8229600" cy="922114"/>
          </a:xfrm>
        </p:spPr>
        <p:txBody>
          <a:bodyPr>
            <a:normAutofit/>
          </a:bodyPr>
          <a:lstStyle/>
          <a:p>
            <a:pPr algn="l"/>
            <a:r>
              <a:rPr lang="en-GB" sz="3200" dirty="0"/>
              <a:t>What is ‘Living Christ’s Story’? </a:t>
            </a:r>
          </a:p>
        </p:txBody>
      </p:sp>
      <p:sp>
        <p:nvSpPr>
          <p:cNvPr id="5" name="Rounded Rectangle 4"/>
          <p:cNvSpPr/>
          <p:nvPr/>
        </p:nvSpPr>
        <p:spPr>
          <a:xfrm>
            <a:off x="6588224" y="161231"/>
            <a:ext cx="2524730" cy="11795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Living Christ’s Story</a:t>
            </a:r>
          </a:p>
          <a:p>
            <a:pPr algn="ctr"/>
            <a:r>
              <a:rPr lang="en-GB" dirty="0"/>
              <a:t>Becoming, Reaching, Growing, Transforming </a:t>
            </a:r>
          </a:p>
        </p:txBody>
      </p:sp>
      <p:sp>
        <p:nvSpPr>
          <p:cNvPr id="3" name="TextBox 2"/>
          <p:cNvSpPr txBox="1"/>
          <p:nvPr/>
        </p:nvSpPr>
        <p:spPr>
          <a:xfrm>
            <a:off x="374848" y="1556792"/>
            <a:ext cx="8517632" cy="5693866"/>
          </a:xfrm>
          <a:prstGeom prst="rect">
            <a:avLst/>
          </a:prstGeom>
          <a:noFill/>
        </p:spPr>
        <p:txBody>
          <a:bodyPr wrap="square" rtlCol="0">
            <a:spAutoFit/>
          </a:bodyPr>
          <a:lstStyle/>
          <a:p>
            <a:pPr marL="514350" indent="-514350">
              <a:buFont typeface="+mj-lt"/>
              <a:buAutoNum type="arabicPeriod" startAt="3"/>
            </a:pPr>
            <a:r>
              <a:rPr lang="en-GB" sz="2800" dirty="0"/>
              <a:t>The Church of England is unique in its relationship with our communities:</a:t>
            </a:r>
          </a:p>
          <a:p>
            <a:pPr marL="914400" lvl="1" indent="-457200">
              <a:buFont typeface="Arial" panose="020B0604020202020204" pitchFamily="34" charset="0"/>
              <a:buChar char="•"/>
            </a:pPr>
            <a:r>
              <a:rPr lang="en-GB" sz="2800" dirty="0"/>
              <a:t>A centuries old institution with history and culture, buildings and things, a sign and a symbol for the nation and the communities we serve</a:t>
            </a:r>
          </a:p>
          <a:p>
            <a:pPr marL="914400" lvl="1" indent="-457200">
              <a:buFont typeface="Arial" panose="020B0604020202020204" pitchFamily="34" charset="0"/>
              <a:buChar char="•"/>
            </a:pPr>
            <a:r>
              <a:rPr lang="en-GB" sz="2800" dirty="0"/>
              <a:t>But we are also a particular gathering of the people of God, a community of faith, part of the body of Christ</a:t>
            </a:r>
          </a:p>
          <a:p>
            <a:pPr marL="914400" lvl="1" indent="-457200">
              <a:buFont typeface="Arial" panose="020B0604020202020204" pitchFamily="34" charset="0"/>
              <a:buChar char="•"/>
            </a:pPr>
            <a:endParaRPr lang="en-GB" sz="2800" dirty="0"/>
          </a:p>
          <a:p>
            <a:pPr lvl="1"/>
            <a:r>
              <a:rPr lang="en-GB" sz="2800" i="1" dirty="0"/>
              <a:t>We are called to hold these two things in tension – how do we do that?</a:t>
            </a:r>
            <a:br>
              <a:rPr lang="en-GB" sz="2800" i="1" dirty="0"/>
            </a:br>
            <a:endParaRPr lang="en-GB" sz="2800" dirty="0"/>
          </a:p>
          <a:p>
            <a:pPr marL="914400" lvl="1" indent="-457200">
              <a:buFont typeface="Arial" panose="020B0604020202020204" pitchFamily="34" charset="0"/>
              <a:buChar char="•"/>
            </a:pPr>
            <a:endParaRPr lang="en-GB" sz="2800" dirty="0"/>
          </a:p>
        </p:txBody>
      </p:sp>
    </p:spTree>
    <p:extLst>
      <p:ext uri="{BB962C8B-B14F-4D97-AF65-F5344CB8AC3E}">
        <p14:creationId xmlns:p14="http://schemas.microsoft.com/office/powerpoint/2010/main" val="2808036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542" y="166714"/>
            <a:ext cx="8427796" cy="861400"/>
          </a:xfrm>
        </p:spPr>
        <p:txBody>
          <a:bodyPr>
            <a:normAutofit fontScale="90000"/>
          </a:bodyPr>
          <a:lstStyle/>
          <a:p>
            <a:pPr algn="l"/>
            <a:r>
              <a:rPr lang="en-GB" sz="3200" dirty="0"/>
              <a:t>What are we being asked to think about in our deanery and parish planning? </a:t>
            </a:r>
          </a:p>
        </p:txBody>
      </p:sp>
      <p:sp>
        <p:nvSpPr>
          <p:cNvPr id="5" name="Rounded Rectangle 4"/>
          <p:cNvSpPr/>
          <p:nvPr/>
        </p:nvSpPr>
        <p:spPr>
          <a:xfrm>
            <a:off x="831760" y="2088001"/>
            <a:ext cx="2880320" cy="14138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Living Christ’s Story:</a:t>
            </a:r>
          </a:p>
          <a:p>
            <a:pPr algn="ctr"/>
            <a:r>
              <a:rPr lang="en-GB" dirty="0"/>
              <a:t>Becoming, Reaching, Growing, Transforming </a:t>
            </a:r>
          </a:p>
        </p:txBody>
      </p:sp>
      <p:sp>
        <p:nvSpPr>
          <p:cNvPr id="6" name="Rounded Rectangle 5"/>
          <p:cNvSpPr/>
          <p:nvPr/>
        </p:nvSpPr>
        <p:spPr>
          <a:xfrm>
            <a:off x="831760" y="3716385"/>
            <a:ext cx="1296144" cy="432048"/>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Multiply </a:t>
            </a:r>
          </a:p>
        </p:txBody>
      </p:sp>
      <p:sp>
        <p:nvSpPr>
          <p:cNvPr id="7" name="Rounded Rectangle 6"/>
          <p:cNvSpPr/>
          <p:nvPr/>
        </p:nvSpPr>
        <p:spPr>
          <a:xfrm>
            <a:off x="831760" y="4245725"/>
            <a:ext cx="1553086" cy="432048"/>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Mustard Seed </a:t>
            </a:r>
          </a:p>
        </p:txBody>
      </p:sp>
      <p:sp>
        <p:nvSpPr>
          <p:cNvPr id="8" name="Rounded Rectangle 7"/>
          <p:cNvSpPr/>
          <p:nvPr/>
        </p:nvSpPr>
        <p:spPr>
          <a:xfrm>
            <a:off x="831759" y="5315466"/>
            <a:ext cx="2027958" cy="43204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2"/>
                </a:solidFill>
              </a:rPr>
              <a:t>Generous Giving</a:t>
            </a:r>
          </a:p>
        </p:txBody>
      </p:sp>
      <p:cxnSp>
        <p:nvCxnSpPr>
          <p:cNvPr id="17" name="Elbow Connector 16"/>
          <p:cNvCxnSpPr>
            <a:stCxn id="5" idx="1"/>
            <a:endCxn id="7" idx="1"/>
          </p:cNvCxnSpPr>
          <p:nvPr/>
        </p:nvCxnSpPr>
        <p:spPr>
          <a:xfrm rot="10800000" flipV="1">
            <a:off x="831760" y="2794905"/>
            <a:ext cx="12700" cy="1666844"/>
          </a:xfrm>
          <a:prstGeom prst="bentConnector3">
            <a:avLst>
              <a:gd name="adj1" fmla="val 1800000"/>
            </a:avLst>
          </a:prstGeom>
        </p:spPr>
        <p:style>
          <a:lnRef idx="1">
            <a:schemeClr val="accent1"/>
          </a:lnRef>
          <a:fillRef idx="0">
            <a:schemeClr val="accent1"/>
          </a:fillRef>
          <a:effectRef idx="0">
            <a:schemeClr val="accent1"/>
          </a:effectRef>
          <a:fontRef idx="minor">
            <a:schemeClr val="tx1"/>
          </a:fontRef>
        </p:style>
      </p:cxnSp>
      <p:cxnSp>
        <p:nvCxnSpPr>
          <p:cNvPr id="19" name="Elbow Connector 18"/>
          <p:cNvCxnSpPr>
            <a:stCxn id="5" idx="1"/>
            <a:endCxn id="6" idx="1"/>
          </p:cNvCxnSpPr>
          <p:nvPr/>
        </p:nvCxnSpPr>
        <p:spPr>
          <a:xfrm rot="10800000" flipV="1">
            <a:off x="831760" y="2794905"/>
            <a:ext cx="12700" cy="1137504"/>
          </a:xfrm>
          <a:prstGeom prst="bentConnector3">
            <a:avLst>
              <a:gd name="adj1" fmla="val 1800000"/>
            </a:avLst>
          </a:prstGeom>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5" idx="1"/>
            <a:endCxn id="8" idx="1"/>
          </p:cNvCxnSpPr>
          <p:nvPr/>
        </p:nvCxnSpPr>
        <p:spPr>
          <a:xfrm rot="10800000" flipV="1">
            <a:off x="831760" y="2794904"/>
            <a:ext cx="1" cy="2736585"/>
          </a:xfrm>
          <a:prstGeom prst="bentConnector3">
            <a:avLst>
              <a:gd name="adj1" fmla="val 22860100000"/>
            </a:avLst>
          </a:prstGeom>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4182655" y="1762876"/>
            <a:ext cx="1872208" cy="936104"/>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Reimagining Mission and Ministry </a:t>
            </a:r>
          </a:p>
        </p:txBody>
      </p:sp>
      <p:sp>
        <p:nvSpPr>
          <p:cNvPr id="26" name="Rounded Rectangle 25"/>
          <p:cNvSpPr/>
          <p:nvPr/>
        </p:nvSpPr>
        <p:spPr>
          <a:xfrm>
            <a:off x="4182655" y="2912564"/>
            <a:ext cx="1872208" cy="936104"/>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Transforming the way we use our Resources </a:t>
            </a:r>
          </a:p>
        </p:txBody>
      </p:sp>
      <p:sp>
        <p:nvSpPr>
          <p:cNvPr id="27" name="Rounded Rectangle 26"/>
          <p:cNvSpPr/>
          <p:nvPr/>
        </p:nvSpPr>
        <p:spPr>
          <a:xfrm>
            <a:off x="6504515" y="1839241"/>
            <a:ext cx="1872208" cy="397201"/>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Festival Churches </a:t>
            </a:r>
          </a:p>
        </p:txBody>
      </p:sp>
      <p:sp>
        <p:nvSpPr>
          <p:cNvPr id="28" name="Rounded Rectangle 27"/>
          <p:cNvSpPr/>
          <p:nvPr/>
        </p:nvSpPr>
        <p:spPr>
          <a:xfrm>
            <a:off x="6504515" y="2368582"/>
            <a:ext cx="1905061" cy="384382"/>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Joint PCCs</a:t>
            </a:r>
          </a:p>
        </p:txBody>
      </p:sp>
      <p:sp>
        <p:nvSpPr>
          <p:cNvPr id="29" name="Rounded Rectangle 28"/>
          <p:cNvSpPr/>
          <p:nvPr/>
        </p:nvSpPr>
        <p:spPr>
          <a:xfrm>
            <a:off x="6515143" y="2916146"/>
            <a:ext cx="2599606" cy="432545"/>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FWO / Cost of Ministry</a:t>
            </a:r>
          </a:p>
        </p:txBody>
      </p:sp>
      <p:cxnSp>
        <p:nvCxnSpPr>
          <p:cNvPr id="35" name="Elbow Connector 34"/>
          <p:cNvCxnSpPr>
            <a:endCxn id="24" idx="1"/>
          </p:cNvCxnSpPr>
          <p:nvPr/>
        </p:nvCxnSpPr>
        <p:spPr>
          <a:xfrm flipV="1">
            <a:off x="3695340" y="2230928"/>
            <a:ext cx="487315" cy="460384"/>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37" name="Elbow Connector 36"/>
          <p:cNvCxnSpPr>
            <a:stCxn id="5" idx="3"/>
            <a:endCxn id="26" idx="1"/>
          </p:cNvCxnSpPr>
          <p:nvPr/>
        </p:nvCxnSpPr>
        <p:spPr>
          <a:xfrm>
            <a:off x="3712080" y="2794905"/>
            <a:ext cx="470575" cy="585711"/>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3174194" y="4119742"/>
            <a:ext cx="2862320" cy="1169759"/>
          </a:xfrm>
          <a:prstGeom prst="ellips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Parish and Deanery Planning</a:t>
            </a:r>
          </a:p>
        </p:txBody>
      </p:sp>
      <p:sp>
        <p:nvSpPr>
          <p:cNvPr id="57" name="Rounded Rectangle 56"/>
          <p:cNvSpPr/>
          <p:nvPr/>
        </p:nvSpPr>
        <p:spPr>
          <a:xfrm>
            <a:off x="6515143" y="4174369"/>
            <a:ext cx="2171941" cy="622783"/>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Mixed Ecology / </a:t>
            </a:r>
          </a:p>
          <a:p>
            <a:pPr algn="ctr"/>
            <a:r>
              <a:rPr lang="en-GB" dirty="0"/>
              <a:t>Post COVID Church</a:t>
            </a:r>
          </a:p>
        </p:txBody>
      </p:sp>
      <p:sp>
        <p:nvSpPr>
          <p:cNvPr id="77" name="Rounded Rectangle 76"/>
          <p:cNvSpPr/>
          <p:nvPr/>
        </p:nvSpPr>
        <p:spPr>
          <a:xfrm>
            <a:off x="831758" y="4775065"/>
            <a:ext cx="2027959" cy="432048"/>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a:t>Children and Youth</a:t>
            </a:r>
          </a:p>
        </p:txBody>
      </p:sp>
      <p:cxnSp>
        <p:nvCxnSpPr>
          <p:cNvPr id="80" name="Elbow Connector 79"/>
          <p:cNvCxnSpPr>
            <a:stCxn id="5" idx="1"/>
            <a:endCxn id="77" idx="1"/>
          </p:cNvCxnSpPr>
          <p:nvPr/>
        </p:nvCxnSpPr>
        <p:spPr>
          <a:xfrm rot="10800000" flipV="1">
            <a:off x="831758" y="2794905"/>
            <a:ext cx="2" cy="2196184"/>
          </a:xfrm>
          <a:prstGeom prst="bentConnector3">
            <a:avLst>
              <a:gd name="adj1" fmla="val 11430100000"/>
            </a:avLst>
          </a:prstGeom>
        </p:spPr>
        <p:style>
          <a:lnRef idx="1">
            <a:schemeClr val="accent1"/>
          </a:lnRef>
          <a:fillRef idx="0">
            <a:schemeClr val="accent1"/>
          </a:fillRef>
          <a:effectRef idx="0">
            <a:schemeClr val="accent1"/>
          </a:effectRef>
          <a:fontRef idx="minor">
            <a:schemeClr val="tx1"/>
          </a:fontRef>
        </p:style>
      </p:cxnSp>
      <p:sp>
        <p:nvSpPr>
          <p:cNvPr id="81" name="Rounded Rectangle 80"/>
          <p:cNvSpPr/>
          <p:nvPr/>
        </p:nvSpPr>
        <p:spPr>
          <a:xfrm>
            <a:off x="6515143" y="4893351"/>
            <a:ext cx="1872207" cy="480049"/>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Green Issues</a:t>
            </a:r>
          </a:p>
        </p:txBody>
      </p:sp>
      <p:sp>
        <p:nvSpPr>
          <p:cNvPr id="85" name="Rounded Rectangle 84"/>
          <p:cNvSpPr/>
          <p:nvPr/>
        </p:nvSpPr>
        <p:spPr>
          <a:xfrm>
            <a:off x="6515143" y="3481599"/>
            <a:ext cx="1905061" cy="428612"/>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Other ‘Toolbox’</a:t>
            </a:r>
          </a:p>
        </p:txBody>
      </p:sp>
      <p:cxnSp>
        <p:nvCxnSpPr>
          <p:cNvPr id="14" name="Elbow Connector 13"/>
          <p:cNvCxnSpPr>
            <a:stCxn id="24" idx="3"/>
          </p:cNvCxnSpPr>
          <p:nvPr/>
        </p:nvCxnSpPr>
        <p:spPr>
          <a:xfrm flipV="1">
            <a:off x="6054863" y="1053794"/>
            <a:ext cx="460280" cy="1177134"/>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43" name="Rounded Rectangle 42"/>
          <p:cNvSpPr/>
          <p:nvPr/>
        </p:nvSpPr>
        <p:spPr>
          <a:xfrm>
            <a:off x="6526255" y="843116"/>
            <a:ext cx="2366225" cy="382123"/>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Growing Lay Leaders</a:t>
            </a:r>
          </a:p>
        </p:txBody>
      </p:sp>
      <p:sp>
        <p:nvSpPr>
          <p:cNvPr id="52" name="Rounded Rectangle 51"/>
          <p:cNvSpPr/>
          <p:nvPr/>
        </p:nvSpPr>
        <p:spPr>
          <a:xfrm>
            <a:off x="6515143" y="1340768"/>
            <a:ext cx="1872208" cy="397201"/>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Everyday Faith</a:t>
            </a:r>
          </a:p>
        </p:txBody>
      </p:sp>
      <p:cxnSp>
        <p:nvCxnSpPr>
          <p:cNvPr id="34" name="Elbow Connector 33"/>
          <p:cNvCxnSpPr>
            <a:stCxn id="24" idx="3"/>
            <a:endCxn id="52" idx="1"/>
          </p:cNvCxnSpPr>
          <p:nvPr/>
        </p:nvCxnSpPr>
        <p:spPr>
          <a:xfrm flipV="1">
            <a:off x="6054863" y="1539369"/>
            <a:ext cx="460280" cy="69155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24" idx="3"/>
            <a:endCxn id="27" idx="1"/>
          </p:cNvCxnSpPr>
          <p:nvPr/>
        </p:nvCxnSpPr>
        <p:spPr>
          <a:xfrm flipV="1">
            <a:off x="6054863" y="2037842"/>
            <a:ext cx="449652" cy="19308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1" name="Elbow Connector 40"/>
          <p:cNvCxnSpPr>
            <a:stCxn id="24" idx="3"/>
            <a:endCxn id="28" idx="1"/>
          </p:cNvCxnSpPr>
          <p:nvPr/>
        </p:nvCxnSpPr>
        <p:spPr>
          <a:xfrm>
            <a:off x="6054863" y="2230928"/>
            <a:ext cx="449652" cy="329845"/>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4" name="Elbow Connector 43"/>
          <p:cNvCxnSpPr>
            <a:stCxn id="24" idx="3"/>
            <a:endCxn id="29" idx="1"/>
          </p:cNvCxnSpPr>
          <p:nvPr/>
        </p:nvCxnSpPr>
        <p:spPr>
          <a:xfrm>
            <a:off x="6054863" y="2230928"/>
            <a:ext cx="460280" cy="90149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7" name="Elbow Connector 46"/>
          <p:cNvCxnSpPr>
            <a:stCxn id="26" idx="3"/>
            <a:endCxn id="29" idx="1"/>
          </p:cNvCxnSpPr>
          <p:nvPr/>
        </p:nvCxnSpPr>
        <p:spPr>
          <a:xfrm flipV="1">
            <a:off x="6054863" y="3132419"/>
            <a:ext cx="460280" cy="248197"/>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9" name="Elbow Connector 48"/>
          <p:cNvCxnSpPr>
            <a:stCxn id="26" idx="3"/>
            <a:endCxn id="85" idx="1"/>
          </p:cNvCxnSpPr>
          <p:nvPr/>
        </p:nvCxnSpPr>
        <p:spPr>
          <a:xfrm>
            <a:off x="6054863" y="3380616"/>
            <a:ext cx="460280" cy="31528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1" name="Elbow Connector 50"/>
          <p:cNvCxnSpPr>
            <a:stCxn id="26" idx="3"/>
            <a:endCxn id="57" idx="1"/>
          </p:cNvCxnSpPr>
          <p:nvPr/>
        </p:nvCxnSpPr>
        <p:spPr>
          <a:xfrm>
            <a:off x="6054863" y="3380616"/>
            <a:ext cx="460280" cy="1105145"/>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4" name="Elbow Connector 53"/>
          <p:cNvCxnSpPr>
            <a:stCxn id="26" idx="3"/>
            <a:endCxn id="81" idx="1"/>
          </p:cNvCxnSpPr>
          <p:nvPr/>
        </p:nvCxnSpPr>
        <p:spPr>
          <a:xfrm>
            <a:off x="6054863" y="3380616"/>
            <a:ext cx="460280" cy="1752760"/>
          </a:xfrm>
          <a:prstGeom prst="bentConnector3">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3549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8"/>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1"/>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1"/>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1"/>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24" grpId="0" animBg="1"/>
      <p:bldP spid="26" grpId="0" animBg="1"/>
      <p:bldP spid="27" grpId="0" animBg="1"/>
      <p:bldP spid="28" grpId="0" animBg="1"/>
      <p:bldP spid="29" grpId="0" animBg="1"/>
      <p:bldP spid="57" grpId="0" animBg="1"/>
      <p:bldP spid="77" grpId="0" animBg="1"/>
      <p:bldP spid="81" grpId="0" animBg="1"/>
      <p:bldP spid="85" grpId="0" animBg="1"/>
      <p:bldP spid="43" grpId="0" animBg="1"/>
      <p:bldP spid="5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5" name="Picture 2" descr="Simple Bare Tree Silhouette , Free Transparent Clipart - ClipartKe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016"/>
            <a:ext cx="9144000" cy="6917255"/>
          </a:xfrm>
          <a:prstGeom prst="rect">
            <a:avLst/>
          </a:prstGeom>
          <a:noFill/>
          <a:extLst>
            <a:ext uri="{909E8E84-426E-40DD-AFC4-6F175D3DCCD1}">
              <a14:hiddenFill xmlns:a14="http://schemas.microsoft.com/office/drawing/2010/main">
                <a:solidFill>
                  <a:srgbClr val="FFFFFF"/>
                </a:solidFill>
              </a14:hiddenFill>
            </a:ext>
          </a:extLst>
        </p:spPr>
      </p:pic>
      <p:sp>
        <p:nvSpPr>
          <p:cNvPr id="7" name="Rounded Rectangle 6"/>
          <p:cNvSpPr/>
          <p:nvPr/>
        </p:nvSpPr>
        <p:spPr>
          <a:xfrm>
            <a:off x="1841287" y="5033026"/>
            <a:ext cx="4988521" cy="1189662"/>
          </a:xfrm>
          <a:prstGeom prst="roundRect">
            <a:avLst/>
          </a:prstGeom>
          <a:solidFill>
            <a:schemeClr val="accent1">
              <a:alpha val="7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Living Christ’s Story</a:t>
            </a:r>
          </a:p>
          <a:p>
            <a:pPr algn="ctr"/>
            <a:r>
              <a:rPr lang="en-GB" dirty="0"/>
              <a:t>Becoming, Reaching, Growing, Transforming </a:t>
            </a:r>
          </a:p>
        </p:txBody>
      </p:sp>
      <p:sp>
        <p:nvSpPr>
          <p:cNvPr id="8" name="Rounded Rectangle 7"/>
          <p:cNvSpPr/>
          <p:nvPr/>
        </p:nvSpPr>
        <p:spPr>
          <a:xfrm>
            <a:off x="545143" y="1556792"/>
            <a:ext cx="1296144" cy="432048"/>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Multiply </a:t>
            </a:r>
          </a:p>
        </p:txBody>
      </p:sp>
      <p:sp>
        <p:nvSpPr>
          <p:cNvPr id="9" name="Rounded Rectangle 8"/>
          <p:cNvSpPr/>
          <p:nvPr/>
        </p:nvSpPr>
        <p:spPr>
          <a:xfrm>
            <a:off x="543192" y="2074488"/>
            <a:ext cx="1553086" cy="432048"/>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Mustard Seed </a:t>
            </a:r>
          </a:p>
        </p:txBody>
      </p:sp>
      <p:sp>
        <p:nvSpPr>
          <p:cNvPr id="10" name="Rounded Rectangle 9"/>
          <p:cNvSpPr/>
          <p:nvPr/>
        </p:nvSpPr>
        <p:spPr>
          <a:xfrm>
            <a:off x="6431830" y="1219442"/>
            <a:ext cx="2027958" cy="43204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2"/>
                </a:solidFill>
              </a:rPr>
              <a:t>Generous Giving</a:t>
            </a:r>
          </a:p>
        </p:txBody>
      </p:sp>
      <p:sp>
        <p:nvSpPr>
          <p:cNvPr id="11" name="Rounded Rectangle 10"/>
          <p:cNvSpPr/>
          <p:nvPr/>
        </p:nvSpPr>
        <p:spPr>
          <a:xfrm>
            <a:off x="2476840" y="1716097"/>
            <a:ext cx="2225704" cy="716781"/>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Reimagining Mission </a:t>
            </a:r>
          </a:p>
          <a:p>
            <a:pPr algn="ctr"/>
            <a:r>
              <a:rPr lang="en-GB" dirty="0"/>
              <a:t>and Ministry </a:t>
            </a:r>
          </a:p>
        </p:txBody>
      </p:sp>
      <p:sp>
        <p:nvSpPr>
          <p:cNvPr id="12" name="Rounded Rectangle 11"/>
          <p:cNvSpPr/>
          <p:nvPr/>
        </p:nvSpPr>
        <p:spPr>
          <a:xfrm>
            <a:off x="4325048" y="2923503"/>
            <a:ext cx="2504760" cy="704504"/>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Transforming the way we use our Resources </a:t>
            </a:r>
          </a:p>
        </p:txBody>
      </p:sp>
      <p:sp>
        <p:nvSpPr>
          <p:cNvPr id="13" name="Rounded Rectangle 12"/>
          <p:cNvSpPr/>
          <p:nvPr/>
        </p:nvSpPr>
        <p:spPr>
          <a:xfrm>
            <a:off x="7046905" y="2682744"/>
            <a:ext cx="1872208" cy="397201"/>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Festival Churches </a:t>
            </a:r>
          </a:p>
        </p:txBody>
      </p:sp>
      <p:sp>
        <p:nvSpPr>
          <p:cNvPr id="14" name="Rounded Rectangle 13"/>
          <p:cNvSpPr/>
          <p:nvPr/>
        </p:nvSpPr>
        <p:spPr>
          <a:xfrm>
            <a:off x="6943302" y="3155389"/>
            <a:ext cx="1905061" cy="384382"/>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Joint PCCs</a:t>
            </a:r>
          </a:p>
        </p:txBody>
      </p:sp>
      <p:sp>
        <p:nvSpPr>
          <p:cNvPr id="15" name="Rounded Rectangle 14"/>
          <p:cNvSpPr/>
          <p:nvPr/>
        </p:nvSpPr>
        <p:spPr>
          <a:xfrm>
            <a:off x="6629689" y="1806653"/>
            <a:ext cx="1915804" cy="771396"/>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FWO / </a:t>
            </a:r>
          </a:p>
          <a:p>
            <a:pPr algn="ctr"/>
            <a:r>
              <a:rPr lang="en-GB" dirty="0"/>
              <a:t>Cost of Ministry</a:t>
            </a:r>
          </a:p>
        </p:txBody>
      </p:sp>
      <p:sp>
        <p:nvSpPr>
          <p:cNvPr id="16" name="Rounded Rectangle 15"/>
          <p:cNvSpPr/>
          <p:nvPr/>
        </p:nvSpPr>
        <p:spPr>
          <a:xfrm>
            <a:off x="6159193" y="343213"/>
            <a:ext cx="1601352" cy="665891"/>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Mixed Ecology Church</a:t>
            </a:r>
          </a:p>
        </p:txBody>
      </p:sp>
      <p:sp>
        <p:nvSpPr>
          <p:cNvPr id="17" name="Rounded Rectangle 16"/>
          <p:cNvSpPr/>
          <p:nvPr/>
        </p:nvSpPr>
        <p:spPr>
          <a:xfrm>
            <a:off x="325452" y="546052"/>
            <a:ext cx="1651409" cy="789793"/>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Living in Love and Faith</a:t>
            </a:r>
          </a:p>
        </p:txBody>
      </p:sp>
      <p:sp>
        <p:nvSpPr>
          <p:cNvPr id="18" name="Rounded Rectangle 17"/>
          <p:cNvSpPr/>
          <p:nvPr/>
        </p:nvSpPr>
        <p:spPr>
          <a:xfrm>
            <a:off x="1117541" y="3187692"/>
            <a:ext cx="1983009" cy="52934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Everyday Faith</a:t>
            </a:r>
          </a:p>
        </p:txBody>
      </p:sp>
      <p:sp>
        <p:nvSpPr>
          <p:cNvPr id="20" name="Rounded Rectangle 19"/>
          <p:cNvSpPr/>
          <p:nvPr/>
        </p:nvSpPr>
        <p:spPr>
          <a:xfrm>
            <a:off x="2259362" y="319470"/>
            <a:ext cx="1740461" cy="785997"/>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From Lament to Action</a:t>
            </a:r>
          </a:p>
        </p:txBody>
      </p:sp>
      <p:sp>
        <p:nvSpPr>
          <p:cNvPr id="21" name="Rounded Rectangle 20"/>
          <p:cNvSpPr/>
          <p:nvPr/>
        </p:nvSpPr>
        <p:spPr>
          <a:xfrm>
            <a:off x="543190" y="2603828"/>
            <a:ext cx="2027959" cy="432048"/>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a:t>Children and Youth</a:t>
            </a:r>
          </a:p>
        </p:txBody>
      </p:sp>
      <p:sp>
        <p:nvSpPr>
          <p:cNvPr id="22" name="Rounded Rectangle 21"/>
          <p:cNvSpPr/>
          <p:nvPr/>
        </p:nvSpPr>
        <p:spPr>
          <a:xfrm>
            <a:off x="5027102" y="1792579"/>
            <a:ext cx="1369987" cy="871327"/>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‘Toolbox’ of resources</a:t>
            </a:r>
          </a:p>
        </p:txBody>
      </p:sp>
      <p:sp>
        <p:nvSpPr>
          <p:cNvPr id="23" name="Rounded Rectangle 22"/>
          <p:cNvSpPr/>
          <p:nvPr/>
        </p:nvSpPr>
        <p:spPr>
          <a:xfrm>
            <a:off x="4250388" y="87387"/>
            <a:ext cx="1553429" cy="684524"/>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Green Issues</a:t>
            </a:r>
          </a:p>
        </p:txBody>
      </p:sp>
    </p:spTree>
    <p:extLst>
      <p:ext uri="{BB962C8B-B14F-4D97-AF65-F5344CB8AC3E}">
        <p14:creationId xmlns:p14="http://schemas.microsoft.com/office/powerpoint/2010/main" val="28134195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833</TotalTime>
  <Words>708</Words>
  <Application>Microsoft Office PowerPoint</Application>
  <PresentationFormat>On-screen Show (4:3)</PresentationFormat>
  <Paragraphs>79</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Living Christ’s Story   Deanery Synod Presentation June 2021</vt:lpstr>
      <vt:lpstr>What is ‘Living Christ’s Story’?</vt:lpstr>
      <vt:lpstr>What is ‘Living Christ’s Story’? </vt:lpstr>
      <vt:lpstr>What is ‘Living Christ’s Story’? </vt:lpstr>
      <vt:lpstr>What are we being asked to think about in our deanery and parish planning?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Archdeacon of Cleveland</dc:creator>
  <cp:lastModifiedBy>Michael Harran</cp:lastModifiedBy>
  <cp:revision>51</cp:revision>
  <dcterms:created xsi:type="dcterms:W3CDTF">2015-10-08T14:29:55Z</dcterms:created>
  <dcterms:modified xsi:type="dcterms:W3CDTF">2021-06-20T17:19:47Z</dcterms:modified>
</cp:coreProperties>
</file>